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ov" ContentType="video/unknown"/>
  <Override PartName="/ppt/media/media2.mov" ContentType="video/unknown"/>
  <Override PartName="/ppt/media/media3.mov" ContentType="video/unknown"/>
  <Override PartName="/ppt/media/media4.mov" ContentType="video/unknown"/>
  <Override PartName="/ppt/media/media5.mov" ContentType="video/unknown"/>
  <Override PartName="/ppt/media/media6.mov" ContentType="video/unknown"/>
  <Override PartName="/ppt/media/media7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AD8"/>
          </a:solidFill>
        </a:fill>
      </a:tcStyle>
    </a:wholeTbl>
    <a:band2H>
      <a:tcTxStyle b="def" i="def"/>
      <a:tcStyle>
        <a:tcBdr/>
        <a:fill>
          <a:solidFill>
            <a:srgbClr val="EDEDED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D6D1"/>
          </a:solidFill>
        </a:fill>
      </a:tcStyle>
    </a:wholeTbl>
    <a:band2H>
      <a:tcTxStyle b="def" i="def"/>
      <a:tcStyle>
        <a:tcBdr/>
        <a:fill>
          <a:solidFill>
            <a:srgbClr val="EDECEA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D8DC"/>
          </a:solidFill>
        </a:fill>
      </a:tcStyle>
    </a:wholeTbl>
    <a:band2H>
      <a:tcTxStyle b="def" i="def"/>
      <a:tcStyle>
        <a:tcBdr/>
        <a:fill>
          <a:solidFill>
            <a:srgbClr val="FAECEE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915128" y="1788454"/>
            <a:ext cx="8361230" cy="2098227"/>
          </a:xfrm>
          <a:prstGeom prst="rect">
            <a:avLst/>
          </a:prstGeom>
        </p:spPr>
        <p:txBody>
          <a:bodyPr anchor="b"/>
          <a:lstStyle>
            <a:lvl1pPr algn="ctr">
              <a:defRPr cap="all" sz="7200"/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2679905" y="3956279"/>
            <a:ext cx="6831674" cy="10862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1pPr>
            <a:lvl2pPr marL="0" indent="4572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2pPr>
            <a:lvl3pPr marL="0" indent="9144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3pPr>
            <a:lvl4pPr marL="0" indent="13716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4pPr>
            <a:lvl5pPr marL="0" indent="18288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6" name="Group 6"/>
          <p:cNvGrpSpPr/>
          <p:nvPr/>
        </p:nvGrpSpPr>
        <p:grpSpPr>
          <a:xfrm>
            <a:off x="752857" y="744468"/>
            <a:ext cx="10674118" cy="5349673"/>
            <a:chOff x="0" y="0"/>
            <a:chExt cx="10674116" cy="5349671"/>
          </a:xfrm>
        </p:grpSpPr>
        <p:sp>
          <p:nvSpPr>
            <p:cNvPr id="14" name="Freeform 6"/>
            <p:cNvSpPr/>
            <p:nvPr/>
          </p:nvSpPr>
          <p:spPr>
            <a:xfrm>
              <a:off x="7399104" y="941183"/>
              <a:ext cx="3275013" cy="4408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24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712"/>
                  </a:lnTo>
                  <a:lnTo>
                    <a:pt x="18924" y="19714"/>
                  </a:lnTo>
                  <a:lnTo>
                    <a:pt x="18924" y="0"/>
                  </a:lnTo>
                  <a:close/>
                </a:path>
              </a:pathLst>
            </a:custGeom>
            <a:solidFill>
              <a:srgbClr val="191B0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" name="Freeform 6"/>
            <p:cNvSpPr/>
            <p:nvPr/>
          </p:nvSpPr>
          <p:spPr>
            <a:xfrm rot="10800000">
              <a:off x="0" y="0"/>
              <a:ext cx="3275668" cy="4408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600" fill="norm" stroke="1" extrusionOk="0">
                  <a:moveTo>
                    <a:pt x="18921" y="0"/>
                  </a:moveTo>
                  <a:lnTo>
                    <a:pt x="21596" y="0"/>
                  </a:lnTo>
                  <a:lnTo>
                    <a:pt x="21596" y="21600"/>
                  </a:lnTo>
                  <a:lnTo>
                    <a:pt x="5" y="21600"/>
                  </a:lnTo>
                  <a:cubicBezTo>
                    <a:pt x="-4" y="20948"/>
                    <a:pt x="9" y="20362"/>
                    <a:pt x="0" y="19710"/>
                  </a:cubicBezTo>
                  <a:lnTo>
                    <a:pt x="18921" y="19716"/>
                  </a:lnTo>
                  <a:lnTo>
                    <a:pt x="18921" y="0"/>
                  </a:lnTo>
                  <a:close/>
                </a:path>
              </a:pathLst>
            </a:custGeom>
            <a:solidFill>
              <a:srgbClr val="191B0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11153365" y="6523206"/>
            <a:ext cx="273610" cy="26497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bg>
      <p:bgPr>
        <a:solidFill>
          <a:srgbClr val="191B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765025" y="1301360"/>
            <a:ext cx="9612972" cy="2852737"/>
          </a:xfrm>
          <a:prstGeom prst="rect">
            <a:avLst/>
          </a:prstGeom>
        </p:spPr>
        <p:txBody>
          <a:bodyPr anchor="b"/>
          <a:lstStyle>
            <a:lvl1pPr algn="r">
              <a:defRPr cap="all" sz="7200">
                <a:solidFill>
                  <a:srgbClr val="EFEDE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sz="quarter" idx="1"/>
          </p:nvPr>
        </p:nvSpPr>
        <p:spPr>
          <a:xfrm>
            <a:off x="765025" y="4216327"/>
            <a:ext cx="9612972" cy="114332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1pPr>
            <a:lvl2pPr marL="0" indent="4572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2pPr>
            <a:lvl3pPr marL="0" indent="9144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3pPr>
            <a:lvl4pPr marL="0" indent="13716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4pPr>
            <a:lvl5pPr marL="0" indent="18288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Crop MarkFreeform 6"/>
          <p:cNvSpPr/>
          <p:nvPr/>
        </p:nvSpPr>
        <p:spPr>
          <a:xfrm>
            <a:off x="8151962" y="1685651"/>
            <a:ext cx="3275013" cy="4408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2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733"/>
                </a:lnTo>
                <a:lnTo>
                  <a:pt x="18924" y="19733"/>
                </a:lnTo>
                <a:lnTo>
                  <a:pt x="18924" y="0"/>
                </a:lnTo>
                <a:close/>
              </a:path>
            </a:pathLst>
          </a:custGeom>
          <a:solidFill>
            <a:srgbClr val="EFEDE3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1153365" y="6523206"/>
            <a:ext cx="273610" cy="2649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DE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371600" y="2285999"/>
            <a:ext cx="4447786" cy="358140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1371600" y="2340864"/>
            <a:ext cx="4443985" cy="8239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1pPr>
            <a:lvl2pPr marL="0" indent="4572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2pPr>
            <a:lvl3pPr marL="0" indent="9144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3pPr>
            <a:lvl4pPr marL="0" indent="13716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4pPr>
            <a:lvl5pPr marL="0" indent="18288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Text Placeholder 4"/>
          <p:cNvSpPr/>
          <p:nvPr>
            <p:ph type="body" sz="quarter" idx="21"/>
          </p:nvPr>
        </p:nvSpPr>
        <p:spPr>
          <a:xfrm>
            <a:off x="6525014" y="2340864"/>
            <a:ext cx="4443985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pP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ackground ShapeRectangle 7"/>
          <p:cNvSpPr/>
          <p:nvPr/>
        </p:nvSpPr>
        <p:spPr>
          <a:xfrm>
            <a:off x="-1" y="375"/>
            <a:ext cx="5303522" cy="68576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8" name="Title Text"/>
          <p:cNvSpPr txBox="1"/>
          <p:nvPr>
            <p:ph type="title"/>
          </p:nvPr>
        </p:nvSpPr>
        <p:spPr>
          <a:xfrm>
            <a:off x="723900" y="685800"/>
            <a:ext cx="3855721" cy="2157884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6256020" y="685801"/>
            <a:ext cx="5212080" cy="517525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Text Placeholder 3"/>
          <p:cNvSpPr/>
          <p:nvPr>
            <p:ph type="body" sz="quarter" idx="21"/>
          </p:nvPr>
        </p:nvSpPr>
        <p:spPr>
          <a:xfrm>
            <a:off x="723899" y="2856344"/>
            <a:ext cx="3855722" cy="301105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pPr>
          </a:p>
        </p:txBody>
      </p:sp>
      <p:sp>
        <p:nvSpPr>
          <p:cNvPr id="81" name="Divider BarRectangle 8"/>
          <p:cNvSpPr/>
          <p:nvPr/>
        </p:nvSpPr>
        <p:spPr>
          <a:xfrm>
            <a:off x="5303520" y="376"/>
            <a:ext cx="228601" cy="6858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11205823" y="6523206"/>
            <a:ext cx="273609" cy="26497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ackground ShapeRectangle 7"/>
          <p:cNvSpPr/>
          <p:nvPr/>
        </p:nvSpPr>
        <p:spPr>
          <a:xfrm>
            <a:off x="-1" y="375"/>
            <a:ext cx="5303522" cy="68576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0" name="Title Text"/>
          <p:cNvSpPr txBox="1"/>
          <p:nvPr>
            <p:ph type="title"/>
          </p:nvPr>
        </p:nvSpPr>
        <p:spPr>
          <a:xfrm>
            <a:off x="723900" y="685800"/>
            <a:ext cx="3855721" cy="2157884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91" name="Picture Placeholder 2"/>
          <p:cNvSpPr/>
          <p:nvPr>
            <p:ph type="pic" idx="21"/>
          </p:nvPr>
        </p:nvSpPr>
        <p:spPr>
          <a:xfrm>
            <a:off x="5532120" y="0"/>
            <a:ext cx="665988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2" name="Body Level One…"/>
          <p:cNvSpPr txBox="1"/>
          <p:nvPr>
            <p:ph type="body" sz="quarter" idx="1"/>
          </p:nvPr>
        </p:nvSpPr>
        <p:spPr>
          <a:xfrm>
            <a:off x="723900" y="2855967"/>
            <a:ext cx="3855721" cy="30114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1pPr>
            <a:lvl2pPr marL="0" indent="4572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2pPr>
            <a:lvl3pPr marL="0" indent="9144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3pPr>
            <a:lvl4pPr marL="0" indent="13716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4pPr>
            <a:lvl5pPr marL="0" indent="18288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Divider BarRectangle 8"/>
          <p:cNvSpPr/>
          <p:nvPr/>
        </p:nvSpPr>
        <p:spPr>
          <a:xfrm>
            <a:off x="5303520" y="376"/>
            <a:ext cx="228601" cy="6858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11205823" y="6523206"/>
            <a:ext cx="273609" cy="26497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EFED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de barRectangle 8"/>
          <p:cNvSpPr/>
          <p:nvPr/>
        </p:nvSpPr>
        <p:spPr>
          <a:xfrm>
            <a:off x="478094" y="376"/>
            <a:ext cx="228601" cy="6858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0795418" y="6523206"/>
            <a:ext cx="273610" cy="26497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191B0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1pPr>
      <a:lvl2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2pPr>
      <a:lvl3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3pPr>
      <a:lvl4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4pPr>
      <a:lvl5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5pPr>
      <a:lvl6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6pPr>
      <a:lvl7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7pPr>
      <a:lvl8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8pPr>
      <a:lvl9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9pPr>
    </p:titleStyle>
    <p:bodyStyle>
      <a:lvl1pPr marL="384047" marR="0" indent="-384047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1pPr>
      <a:lvl2pPr marL="384047" marR="0" indent="-384047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2pPr>
      <a:lvl3pPr marL="426719" marR="0" indent="-426719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3pPr>
      <a:lvl4pPr marL="426719" marR="0" indent="-426719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4pPr>
      <a:lvl5pPr marL="480059" marR="0" indent="-480059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5pPr>
      <a:lvl6pPr marL="480059" marR="0" indent="-480059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6pPr>
      <a:lvl7pPr marL="548640" marR="0" indent="-548640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7pPr>
      <a:lvl8pPr marL="548640" marR="0" indent="-548640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8pPr>
      <a:lvl9pPr marL="548640" marR="0" indent="-548640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tabLst/>
        <a:defRPr b="0" baseline="0" cap="none" i="0" spc="0" strike="noStrike" sz="2000" u="none">
          <a:solidFill>
            <a:srgbClr val="191B0E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Relationship Id="rId5" Type="http://schemas.openxmlformats.org/officeDocument/2006/relationships/video" Target="../media/media2.mov"/><Relationship Id="rId6" Type="http://schemas.microsoft.com/office/2007/relationships/media" Target="../media/media2.mov"/><Relationship Id="rId7" Type="http://schemas.openxmlformats.org/officeDocument/2006/relationships/image" Target="../media/image6.png"/><Relationship Id="rId8" Type="http://schemas.openxmlformats.org/officeDocument/2006/relationships/video" Target="../media/media3.mov"/><Relationship Id="rId9" Type="http://schemas.microsoft.com/office/2007/relationships/media" Target="../media/media3.mov"/><Relationship Id="rId10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Library_(computer_science)" TargetMode="External"/><Relationship Id="rId3" Type="http://schemas.openxmlformats.org/officeDocument/2006/relationships/hyperlink" Target="http://en.wikipedia.org/wiki/C++" TargetMode="External"/><Relationship Id="rId4" Type="http://schemas.openxmlformats.org/officeDocument/2006/relationships/hyperlink" Target="http://en.wikipedia.org/wiki/Linear_algebra" TargetMode="External"/><Relationship Id="rId5" Type="http://schemas.openxmlformats.org/officeDocument/2006/relationships/hyperlink" Target="http://en.wikipedia.org/wiki/Pseudorandom_number_generator" TargetMode="External"/><Relationship Id="rId6" Type="http://schemas.openxmlformats.org/officeDocument/2006/relationships/hyperlink" Target="http://en.wikipedia.org/wiki/Thread_(computing)" TargetMode="External"/><Relationship Id="rId7" Type="http://schemas.openxmlformats.org/officeDocument/2006/relationships/hyperlink" Target="http://en.wikipedia.org/wiki/Image_processing" TargetMode="External"/><Relationship Id="rId8" Type="http://schemas.openxmlformats.org/officeDocument/2006/relationships/hyperlink" Target="http://en.wikipedia.org/wiki/Regular_expression" TargetMode="External"/><Relationship Id="rId9" Type="http://schemas.openxmlformats.org/officeDocument/2006/relationships/hyperlink" Target="http://en.wikipedia.org/wiki/Unit_testing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3" Type="http://schemas.microsoft.com/office/2007/relationships/media" Target="../media/media4.mov"/><Relationship Id="rId4" Type="http://schemas.openxmlformats.org/officeDocument/2006/relationships/image" Target="../media/image1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3" Type="http://schemas.microsoft.com/office/2007/relationships/media" Target="../media/media5.mov"/><Relationship Id="rId4" Type="http://schemas.openxmlformats.org/officeDocument/2006/relationships/image" Target="../media/image1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3" Type="http://schemas.microsoft.com/office/2007/relationships/media" Target="../media/media6.mov"/><Relationship Id="rId4" Type="http://schemas.openxmlformats.org/officeDocument/2006/relationships/image" Target="../media/image19.png"/><Relationship Id="rId5" Type="http://schemas.openxmlformats.org/officeDocument/2006/relationships/video" Target="../media/media7.mov"/><Relationship Id="rId6" Type="http://schemas.microsoft.com/office/2007/relationships/media" Target="../media/media7.mov"/><Relationship Id="rId7" Type="http://schemas.openxmlformats.org/officeDocument/2006/relationships/image" Target="../media/image2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 Drone</a:t>
            </a:r>
          </a:p>
        </p:txBody>
      </p:sp>
      <p:sp>
        <p:nvSpPr>
          <p:cNvPr id="104" name="Subtitle 2"/>
          <p:cNvSpPr txBox="1"/>
          <p:nvPr>
            <p:ph type="subTitle" sz="quarter" idx="1"/>
          </p:nvPr>
        </p:nvSpPr>
        <p:spPr>
          <a:xfrm>
            <a:off x="1915128" y="4065461"/>
            <a:ext cx="8361230" cy="588426"/>
          </a:xfrm>
          <a:prstGeom prst="rect">
            <a:avLst/>
          </a:prstGeom>
        </p:spPr>
        <p:txBody>
          <a:bodyPr/>
          <a:lstStyle/>
          <a:p>
            <a:pPr/>
            <a:r>
              <a:t>On-Board Marker Detection and Following using AR-Drone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 Commands</a:t>
            </a:r>
          </a:p>
        </p:txBody>
      </p:sp>
      <p:sp>
        <p:nvSpPr>
          <p:cNvPr id="16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 Drone can receive AT commands on UDP port 5556.</a:t>
            </a:r>
          </a:p>
          <a:p>
            <a:pPr/>
            <a:r>
              <a:t>AT commands are strings encoded as 8-bit ASCII characters.</a:t>
            </a:r>
          </a:p>
          <a:p>
            <a:pPr/>
            <a:r>
              <a:t>You can pass integer, float and string arguments with AT commands.</a:t>
            </a:r>
          </a:p>
          <a:p>
            <a:pPr/>
            <a:r>
              <a:t>Integers are encoded as strings with their decimal representation.</a:t>
            </a:r>
          </a:p>
          <a:p>
            <a:pPr/>
            <a:r>
              <a:t>32-bit Floating point numbers are encoded as 32-bit integers.</a:t>
            </a:r>
          </a:p>
          <a:p>
            <a:pPr/>
            <a:r>
              <a:t>Example AT Command to move drone forward with 50 % velocity:</a:t>
            </a:r>
          </a:p>
          <a:p>
            <a:pPr lvl="1" algn="ctr">
              <a:spcBef>
                <a:spcPts val="500"/>
              </a:spcBef>
              <a:defRPr b="1" sz="2400">
                <a:solidFill>
                  <a:srgbClr val="FF0000"/>
                </a:solidFill>
              </a:defRPr>
            </a:pPr>
            <a:r>
              <a:t>AT*</a:t>
            </a:r>
            <a:r>
              <a:rPr b="0"/>
              <a:t>PCMD=</a:t>
            </a:r>
            <a:r>
              <a:rPr b="0">
                <a:solidFill>
                  <a:srgbClr val="00B050"/>
                </a:solidFill>
              </a:rPr>
              <a:t>63</a:t>
            </a:r>
            <a:r>
              <a:rPr b="0">
                <a:solidFill>
                  <a:srgbClr val="191B0E"/>
                </a:solidFill>
              </a:rPr>
              <a:t>,1,0, </a:t>
            </a:r>
            <a:r>
              <a:rPr b="0">
                <a:solidFill>
                  <a:srgbClr val="7030A0"/>
                </a:solidFill>
              </a:rPr>
              <a:t>1056964608</a:t>
            </a:r>
            <a:r>
              <a:rPr b="0">
                <a:solidFill>
                  <a:srgbClr val="191B0E"/>
                </a:solidFill>
              </a:rPr>
              <a:t>,0,0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 Commands Summary</a:t>
            </a:r>
          </a:p>
        </p:txBody>
      </p:sp>
      <p:sp>
        <p:nvSpPr>
          <p:cNvPr id="163" name="Content Placeholder 2"/>
          <p:cNvSpPr txBox="1"/>
          <p:nvPr>
            <p:ph type="body" idx="1"/>
          </p:nvPr>
        </p:nvSpPr>
        <p:spPr>
          <a:xfrm>
            <a:off x="1371600" y="2286000"/>
            <a:ext cx="9601200" cy="4269346"/>
          </a:xfrm>
          <a:prstGeom prst="rect">
            <a:avLst/>
          </a:prstGeom>
        </p:spPr>
        <p:txBody>
          <a:bodyPr/>
          <a:lstStyle/>
          <a:p>
            <a:pPr/>
            <a:r>
              <a:t>List of Available AT-Commands:</a:t>
            </a:r>
          </a:p>
        </p:txBody>
      </p:sp>
      <p:pic>
        <p:nvPicPr>
          <p:cNvPr id="16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4801" y="2868634"/>
            <a:ext cx="7514798" cy="3480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AT*PCMD</a:t>
            </a:r>
          </a:p>
        </p:txBody>
      </p:sp>
      <p:sp>
        <p:nvSpPr>
          <p:cNvPr id="16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Send progressive commands - makes the drone move (translate/rotate).</a:t>
            </a:r>
          </a:p>
          <a:p>
            <a:pPr/>
            <a:r>
              <a:t>Argument 1 : the sequence number</a:t>
            </a:r>
          </a:p>
          <a:p>
            <a:pPr/>
            <a:r>
              <a:t>Argument 2 : flag enabling the use of progressive commands and/or the Combined</a:t>
            </a:r>
          </a:p>
          <a:p>
            <a:pPr/>
            <a:r>
              <a:t>Yaw mode (bitfield)</a:t>
            </a:r>
          </a:p>
          <a:p>
            <a:pPr/>
            <a:r>
              <a:t>Argument 3 : drone left-right tilt - floating-point value in range [-1 to 1]</a:t>
            </a:r>
          </a:p>
          <a:p>
            <a:pPr/>
            <a:r>
              <a:t>Argument 4 : drone front-back tilt - floating-point value in range [-1 to 1]</a:t>
            </a:r>
          </a:p>
          <a:p>
            <a:pPr/>
            <a:r>
              <a:t>Argument 5 : drone vertical speed - floating-point value in range [-1 to 1]</a:t>
            </a:r>
          </a:p>
          <a:p>
            <a:pPr/>
            <a:r>
              <a:t>Argument 6 : drone angular speed - floating-point value in range [-1 to 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Navigation Data</a:t>
            </a:r>
          </a:p>
        </p:txBody>
      </p:sp>
      <p:sp>
        <p:nvSpPr>
          <p:cNvPr id="170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Navigation Data?</a:t>
            </a:r>
          </a:p>
        </p:txBody>
      </p:sp>
      <p:sp>
        <p:nvSpPr>
          <p:cNvPr id="17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Information containing drone status, roll, pitch, yaw, altitude, x,y,z velocities etc.</a:t>
            </a:r>
          </a:p>
          <a:p>
            <a:pPr/>
            <a:r>
              <a:t>Sent periodically every 5ms.</a:t>
            </a:r>
          </a:p>
          <a:p>
            <a:pPr/>
            <a:r>
              <a:t>Encoded data sent over UDP port 5554 in binary format.</a:t>
            </a:r>
          </a:p>
        </p:txBody>
      </p:sp>
      <p:pic>
        <p:nvPicPr>
          <p:cNvPr id="17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6983" y="4076700"/>
            <a:ext cx="8850435" cy="1132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Extracting Navigation Data</a:t>
            </a:r>
          </a:p>
        </p:txBody>
      </p:sp>
      <p:sp>
        <p:nvSpPr>
          <p:cNvPr id="17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dedicated thread running that</a:t>
            </a:r>
          </a:p>
          <a:p>
            <a:pPr lvl="1">
              <a:spcBef>
                <a:spcPts val="500"/>
              </a:spcBef>
              <a:defRPr i="1"/>
            </a:pPr>
            <a:r>
              <a:t>Requests</a:t>
            </a:r>
          </a:p>
          <a:p>
            <a:pPr lvl="1">
              <a:spcBef>
                <a:spcPts val="500"/>
              </a:spcBef>
              <a:defRPr i="1"/>
            </a:pPr>
            <a:r>
              <a:t>Receives</a:t>
            </a:r>
          </a:p>
          <a:p>
            <a:pPr lvl="1">
              <a:spcBef>
                <a:spcPts val="500"/>
              </a:spcBef>
              <a:defRPr i="1"/>
            </a:pPr>
            <a:r>
              <a:t>Decodes and</a:t>
            </a:r>
          </a:p>
          <a:p>
            <a:pPr lvl="1">
              <a:spcBef>
                <a:spcPts val="500"/>
              </a:spcBef>
              <a:defRPr i="1"/>
            </a:pPr>
            <a:r>
              <a:t>Publishes</a:t>
            </a:r>
          </a:p>
          <a:p>
            <a:pPr lvl="2" marL="0" indent="0">
              <a:spcBef>
                <a:spcPts val="500"/>
              </a:spcBef>
              <a:buSzTx/>
              <a:buNone/>
              <a:defRPr sz="1800"/>
            </a:pPr>
            <a:r>
              <a:t>      Navigation 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/>
          <p:nvPr>
            <p:ph type="title"/>
          </p:nvPr>
        </p:nvSpPr>
        <p:spPr>
          <a:xfrm>
            <a:off x="1371600" y="685800"/>
            <a:ext cx="9601200" cy="653604"/>
          </a:xfrm>
          <a:prstGeom prst="rect">
            <a:avLst/>
          </a:prstGeom>
        </p:spPr>
        <p:txBody>
          <a:bodyPr/>
          <a:lstStyle>
            <a:lvl1pPr defTabSz="896111">
              <a:defRPr sz="3822"/>
            </a:lvl1pPr>
          </a:lstStyle>
          <a:p>
            <a:pPr/>
            <a:r>
              <a:t>Nav_Data Demo</a:t>
            </a:r>
          </a:p>
        </p:txBody>
      </p:sp>
      <p:pic>
        <p:nvPicPr>
          <p:cNvPr id="180" name="nav_roll" descr="nav_roll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71600" y="1609859"/>
            <a:ext cx="2643809" cy="4596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nav_yaw" descr="nav_yaw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8489778" y="1604158"/>
            <a:ext cx="2623932" cy="4600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nav_pitch" descr="nav_pitch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4813853" y="1609859"/>
            <a:ext cx="2877482" cy="4594934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extBox 6"/>
          <p:cNvSpPr txBox="1"/>
          <p:nvPr/>
        </p:nvSpPr>
        <p:spPr>
          <a:xfrm>
            <a:off x="2391116" y="6292634"/>
            <a:ext cx="718160" cy="376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ROLL</a:t>
            </a:r>
          </a:p>
        </p:txBody>
      </p:sp>
      <p:sp>
        <p:nvSpPr>
          <p:cNvPr id="184" name="TextBox 7"/>
          <p:cNvSpPr txBox="1"/>
          <p:nvPr/>
        </p:nvSpPr>
        <p:spPr>
          <a:xfrm>
            <a:off x="5869812" y="6290581"/>
            <a:ext cx="802514" cy="376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PITCH</a:t>
            </a:r>
          </a:p>
        </p:txBody>
      </p:sp>
      <p:sp>
        <p:nvSpPr>
          <p:cNvPr id="185" name="TextBox 8"/>
          <p:cNvSpPr txBox="1"/>
          <p:nvPr/>
        </p:nvSpPr>
        <p:spPr>
          <a:xfrm>
            <a:off x="9499355" y="6292634"/>
            <a:ext cx="606604" cy="376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YAW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31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831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533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364"/>
                            </p:stCondLst>
                            <p:childTnLst>
                              <p:par>
                                <p:cTn id="11" presetClass="mediacall" nodeType="after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255" fill="hold"/>
                                        <p:tgtEl>
                                          <p:spTgt spid="1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9619"/>
                            </p:stCondLst>
                            <p:childTnLst>
                              <p:par>
                                <p:cTn id="14" presetClass="mediacall" nodeType="after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5" dur="1000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619"/>
                            </p:stCondLst>
                            <p:childTnLst>
                              <p:par>
                                <p:cTn id="17" presetClass="mediacall" nodeType="afterEffect" presetSubtype="0" presetID="3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000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1619"/>
                            </p:stCondLst>
                            <p:childTnLst>
                              <p:par>
                                <p:cTn id="20" presetClass="mediacall" nodeType="afterEffect" presetSubtype="0" presetID="3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1" dur="1000" fill="hold"/>
                                        <p:tgtEl>
                                          <p:spTgt spid="1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22" fill="hold" display="0">
                  <p:stCondLst>
                    <p:cond delay="indefinite"/>
                  </p:stCondLst>
                </p:cTn>
                <p:tgtEl>
                  <p:spTgt spid="180"/>
                </p:tgtEl>
              </p:cMediaNode>
            </p:video>
            <p:seq concurrent="1" prevAc="none" nextAc="seek">
              <p:cTn id="23" evtFilter="cancelBubble" nodeType="interactiveSeq" restart="whenNotActive" fill="hold">
                <p:stCondLst>
                  <p:cond delay="0" evt="onClick">
                    <p:tgtEl>
                      <p:spTgt spid="18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0"/>
                  </p:tgtEl>
                </p:cond>
              </p:nextCondLst>
            </p:seq>
            <p:video fullScrn="0">
              <p:cMediaNode mute="0" showWhenStopped="1" numSld="1" vol="80000">
                <p:cTn id="28" fill="hold" display="0">
                  <p:stCondLst>
                    <p:cond delay="indefinite"/>
                  </p:stCondLst>
                </p:cTn>
                <p:tgtEl>
                  <p:spTgt spid="181"/>
                </p:tgtEl>
              </p:cMediaNode>
            </p:video>
            <p:seq concurrent="1" prevAc="none" nextAc="seek">
              <p:cTn id="29" evtFilter="cancelBubble" nodeType="interactiveSeq" restart="whenNotActive" fill="hold">
                <p:stCondLst>
                  <p:cond delay="0" evt="onClick">
                    <p:tgtEl>
                      <p:spTgt spid="18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1"/>
                  </p:tgtEl>
                </p:cond>
              </p:nextCondLst>
            </p:seq>
            <p:video fullScrn="0">
              <p:cMediaNode mute="0" showWhenStopped="1" numSld="1" vol="80000">
                <p:cTn id="34" fill="hold" display="0">
                  <p:stCondLst>
                    <p:cond delay="indefinite"/>
                  </p:stCondLst>
                </p:cTn>
                <p:tgtEl>
                  <p:spTgt spid="182"/>
                </p:tgtEl>
              </p:cMediaNode>
            </p:video>
            <p:seq concurrent="1" prevAc="none" nextAc="seek">
              <p:cTn id="35" evtFilter="cancelBubble" nodeType="interactiveSeq" restart="whenNotActive" fill="hold">
                <p:stCondLst>
                  <p:cond delay="0" evt="onClick">
                    <p:tgtEl>
                      <p:spTgt spid="18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are we using Navigation Data?</a:t>
            </a:r>
          </a:p>
        </p:txBody>
      </p:sp>
      <p:sp>
        <p:nvSpPr>
          <p:cNvPr id="18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are not!</a:t>
            </a:r>
          </a:p>
          <a:p>
            <a:pPr/>
            <a:r>
              <a:t>The velocity commands given to the Drone are in percentages of maximum inclination.</a:t>
            </a:r>
          </a:p>
          <a:p>
            <a:pPr/>
            <a:r>
              <a:t>We planned to use Navigation Data to close the loop on velocity commands.</a:t>
            </a:r>
          </a:p>
          <a:p>
            <a:pPr/>
            <a:r>
              <a:t>So that linear and angular velocities can be specified in m/s and rad/sec.</a:t>
            </a:r>
          </a:p>
          <a:p>
            <a:pPr/>
            <a:r>
              <a:t>Not able to do so due to lack of time. (See Slide # 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7056"/>
            </a:lvl1pPr>
          </a:lstStyle>
          <a:p>
            <a:pPr/>
            <a:r>
              <a:t>Multiple Threads</a:t>
            </a:r>
          </a:p>
        </p:txBody>
      </p:sp>
      <p:sp>
        <p:nvSpPr>
          <p:cNvPr id="191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Boost Libraries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Multi-threaded Application</a:t>
            </a:r>
          </a:p>
        </p:txBody>
      </p:sp>
      <p:sp>
        <p:nvSpPr>
          <p:cNvPr id="19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AR-Drone requires velocity commands to be published every </a:t>
            </a:r>
            <a:r>
              <a:rPr b="1"/>
              <a:t>30ms</a:t>
            </a:r>
            <a:r>
              <a:t> for smooth movements.</a:t>
            </a:r>
          </a:p>
          <a:p>
            <a:pPr/>
            <a:r>
              <a:t>AR-Drone publishes Navigation Data every </a:t>
            </a:r>
            <a:r>
              <a:rPr b="1"/>
              <a:t>5ms</a:t>
            </a:r>
            <a:r>
              <a:t>.</a:t>
            </a:r>
          </a:p>
          <a:p>
            <a:pPr/>
            <a:r>
              <a:t>Decoding and processing an image takes over </a:t>
            </a:r>
            <a:r>
              <a:rPr b="1"/>
              <a:t>500ms</a:t>
            </a:r>
            <a:r>
              <a:t>.</a:t>
            </a:r>
          </a:p>
          <a:p>
            <a:pPr/>
            <a:r>
              <a:t>Need for multithreading for a smooth ride.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 Members:</a:t>
            </a:r>
          </a:p>
        </p:txBody>
      </p:sp>
      <p:graphicFrame>
        <p:nvGraphicFramePr>
          <p:cNvPr id="107" name="Content Placeholder 3"/>
          <p:cNvGraphicFramePr/>
          <p:nvPr/>
        </p:nvGraphicFramePr>
        <p:xfrm>
          <a:off x="1371600" y="2286000"/>
          <a:ext cx="9601200" cy="111252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4800600"/>
                <a:gridCol w="4800600"/>
              </a:tblGrid>
              <a:tr h="370840"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</a:rPr>
                        <a:t>Roll Number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800"/>
                        <a:t>Muhammad Hassan Nadeem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800"/>
                        <a:t>2015-10-0063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800"/>
                        <a:t>Danial Nawaz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800"/>
                        <a:t>2015-10-0177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Boost Libraries</a:t>
            </a:r>
          </a:p>
        </p:txBody>
      </p:sp>
      <p:sp>
        <p:nvSpPr>
          <p:cNvPr id="19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have used Boost libraries for threading.</a:t>
            </a:r>
          </a:p>
          <a:p>
            <a:pPr>
              <a:defRPr b="1"/>
            </a:pPr>
            <a:r>
              <a:t>Boost</a:t>
            </a:r>
            <a:r>
              <a:rPr b="0"/>
              <a:t> is a set of </a:t>
            </a:r>
            <a:r>
              <a:rPr b="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libraries</a:t>
            </a:r>
            <a:r>
              <a:rPr b="0"/>
              <a:t> for the </a:t>
            </a:r>
            <a:r>
              <a:rPr b="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C++</a:t>
            </a:r>
            <a:r>
              <a:rPr b="0"/>
              <a:t> programming language that provide support for tasks and structures such as </a:t>
            </a:r>
            <a:r>
              <a:rPr b="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linear </a:t>
            </a:r>
            <a:r>
              <a:rPr b="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algebra</a:t>
            </a:r>
            <a:r>
              <a:rPr b="0"/>
              <a:t>,</a:t>
            </a:r>
            <a:r>
              <a:rPr b="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pseudorandom</a:t>
            </a:r>
            <a:r>
              <a:rPr b="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 number generation</a:t>
            </a:r>
            <a:r>
              <a:rPr b="0"/>
              <a:t>, </a:t>
            </a:r>
            <a:r>
              <a:rPr sz="24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6" invalidUrl="" action="" tgtFrame="" tooltip="" history="1" highlightClick="0" endSnd="0"/>
              </a:rPr>
              <a:t>multithreading</a:t>
            </a:r>
            <a:r>
              <a:t>,</a:t>
            </a:r>
            <a:r>
              <a:rPr b="0"/>
              <a:t> </a:t>
            </a:r>
            <a:r>
              <a:rPr b="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7" invalidUrl="" action="" tgtFrame="" tooltip="" history="1" highlightClick="0" endSnd="0"/>
              </a:rPr>
              <a:t>image processing</a:t>
            </a:r>
            <a:r>
              <a:rPr b="0"/>
              <a:t>, </a:t>
            </a:r>
            <a:r>
              <a:rPr b="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8" invalidUrl="" action="" tgtFrame="" tooltip="" history="1" highlightClick="0" endSnd="0"/>
              </a:rPr>
              <a:t>regular expressions</a:t>
            </a:r>
            <a:r>
              <a:rPr b="0"/>
              <a:t>, and </a:t>
            </a:r>
            <a:r>
              <a:rPr b="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9" invalidUrl="" action="" tgtFrame="" tooltip="" history="1" highlightClick="0" endSnd="0"/>
              </a:rPr>
              <a:t>unit testing</a:t>
            </a:r>
            <a:r>
              <a:rPr b="0"/>
              <a:t>.</a:t>
            </a:r>
            <a:endParaRPr b="0"/>
          </a:p>
          <a:p>
            <a:pPr/>
            <a:r>
              <a:t>Becoming de facto standard.</a:t>
            </a:r>
          </a:p>
          <a:p>
            <a:pPr/>
            <a:r>
              <a:t>Abstracts hardware.</a:t>
            </a:r>
          </a:p>
          <a:p>
            <a:pPr/>
            <a:r>
              <a:t>Easy to learn and </a:t>
            </a:r>
            <a:r>
              <a:rPr b="1"/>
              <a:t>Boosts</a:t>
            </a:r>
            <a:r>
              <a:t> productivity.</a:t>
            </a:r>
          </a:p>
          <a:p>
            <a:pPr/>
            <a:r>
              <a:t>Fully cross-platform – Very easy to cross-compile.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7056"/>
            </a:lvl1pPr>
          </a:lstStyle>
          <a:p>
            <a:pPr/>
            <a:r>
              <a:t>Marker Detection</a:t>
            </a:r>
          </a:p>
        </p:txBody>
      </p:sp>
      <p:sp>
        <p:nvSpPr>
          <p:cNvPr id="200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Marker</a:t>
            </a:r>
          </a:p>
        </p:txBody>
      </p:sp>
      <p:sp>
        <p:nvSpPr>
          <p:cNvPr id="20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Ready-made marker and QR-Code detection libraries too intensive for AR Drone processor.</a:t>
            </a:r>
          </a:p>
          <a:p>
            <a:pPr/>
            <a:r>
              <a:t>Need for a simple marker that is easy to detect with low false positives.</a:t>
            </a:r>
          </a:p>
          <a:p>
            <a:pPr/>
            <a:r>
              <a:t>So we created our own marker.</a:t>
            </a:r>
          </a:p>
          <a:p>
            <a:pPr lvl="1">
              <a:spcBef>
                <a:spcPts val="500"/>
              </a:spcBef>
              <a:defRPr i="1"/>
            </a:pPr>
            <a:r>
              <a:t>A square within a square.</a:t>
            </a:r>
          </a:p>
          <a:p>
            <a:pPr/>
            <a:r>
              <a:t>And wrote code to detect that marker.</a:t>
            </a:r>
          </a:p>
        </p:txBody>
      </p:sp>
      <p:pic>
        <p:nvPicPr>
          <p:cNvPr id="20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3594" y="3529081"/>
            <a:ext cx="2648450" cy="2086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Marker: Big Picture</a:t>
            </a:r>
          </a:p>
        </p:txBody>
      </p:sp>
      <p:grpSp>
        <p:nvGrpSpPr>
          <p:cNvPr id="230" name="Content Placeholder 4"/>
          <p:cNvGrpSpPr/>
          <p:nvPr/>
        </p:nvGrpSpPr>
        <p:grpSpPr>
          <a:xfrm>
            <a:off x="1371599" y="3450058"/>
            <a:ext cx="9601202" cy="1253284"/>
            <a:chOff x="0" y="0"/>
            <a:chExt cx="9601200" cy="1253283"/>
          </a:xfrm>
        </p:grpSpPr>
        <p:grpSp>
          <p:nvGrpSpPr>
            <p:cNvPr id="209" name="Group"/>
            <p:cNvGrpSpPr/>
            <p:nvPr/>
          </p:nvGrpSpPr>
          <p:grpSpPr>
            <a:xfrm>
              <a:off x="0" y="41202"/>
              <a:ext cx="1170879" cy="1170879"/>
              <a:chOff x="0" y="0"/>
              <a:chExt cx="1170878" cy="1170878"/>
            </a:xfrm>
          </p:grpSpPr>
          <p:sp>
            <p:nvSpPr>
              <p:cNvPr id="207" name="Rounded Rectangle"/>
              <p:cNvSpPr/>
              <p:nvPr/>
            </p:nvSpPr>
            <p:spPr>
              <a:xfrm>
                <a:off x="0" y="0"/>
                <a:ext cx="1170879" cy="1170879"/>
              </a:xfrm>
              <a:prstGeom prst="roundRect">
                <a:avLst>
                  <a:gd name="adj" fmla="val 7500"/>
                </a:avLst>
              </a:prstGeom>
              <a:gradFill flip="none" rotWithShape="1">
                <a:gsLst>
                  <a:gs pos="0">
                    <a:schemeClr val="accent1">
                      <a:lumOff val="26514"/>
                    </a:schemeClr>
                  </a:gs>
                  <a:gs pos="50000">
                    <a:srgbClr val="BDBDBA"/>
                  </a:gs>
                  <a:gs pos="100000">
                    <a:schemeClr val="accent1">
                      <a:lumOff val="1517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1843"/>
                </a:pPr>
              </a:p>
            </p:txBody>
          </p:sp>
          <p:sp>
            <p:nvSpPr>
              <p:cNvPr id="208" name="Image"/>
              <p:cNvSpPr txBox="1"/>
              <p:nvPr/>
            </p:nvSpPr>
            <p:spPr>
              <a:xfrm>
                <a:off x="71414" y="396947"/>
                <a:ext cx="1028050" cy="3769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914400">
                  <a:defRPr sz="1843"/>
                </a:lvl1pPr>
              </a:lstStyle>
              <a:p>
                <a:pPr/>
                <a:r>
                  <a:t>Image</a:t>
                </a:r>
              </a:p>
            </p:txBody>
          </p:sp>
        </p:grpSp>
        <p:sp>
          <p:nvSpPr>
            <p:cNvPr id="210" name="Arrow"/>
            <p:cNvSpPr/>
            <p:nvPr/>
          </p:nvSpPr>
          <p:spPr>
            <a:xfrm>
              <a:off x="1299674" y="497844"/>
              <a:ext cx="257594" cy="257595"/>
            </a:xfrm>
            <a:prstGeom prst="rightArrow">
              <a:avLst>
                <a:gd name="adj1" fmla="val 64000"/>
                <a:gd name="adj2" fmla="val 50000"/>
              </a:avLst>
            </a:prstGeom>
            <a:gradFill flip="none" rotWithShape="1">
              <a:gsLst>
                <a:gs pos="0">
                  <a:srgbClr val="C4C4C2"/>
                </a:gs>
                <a:gs pos="50000">
                  <a:srgbClr val="C4C4C2"/>
                </a:gs>
                <a:gs pos="100000">
                  <a:srgbClr val="C4C4C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213" name="Group"/>
            <p:cNvGrpSpPr/>
            <p:nvPr/>
          </p:nvGrpSpPr>
          <p:grpSpPr>
            <a:xfrm>
              <a:off x="1686064" y="41202"/>
              <a:ext cx="1170879" cy="1170879"/>
              <a:chOff x="0" y="0"/>
              <a:chExt cx="1170878" cy="1170878"/>
            </a:xfrm>
          </p:grpSpPr>
          <p:sp>
            <p:nvSpPr>
              <p:cNvPr id="211" name="Rounded Rectangle"/>
              <p:cNvSpPr/>
              <p:nvPr/>
            </p:nvSpPr>
            <p:spPr>
              <a:xfrm>
                <a:off x="0" y="0"/>
                <a:ext cx="1170879" cy="1170879"/>
              </a:xfrm>
              <a:prstGeom prst="roundRect">
                <a:avLst>
                  <a:gd name="adj" fmla="val 7500"/>
                </a:avLst>
              </a:prstGeom>
              <a:gradFill flip="none" rotWithShape="1">
                <a:gsLst>
                  <a:gs pos="0">
                    <a:schemeClr val="accent1">
                      <a:lumOff val="26514"/>
                    </a:schemeClr>
                  </a:gs>
                  <a:gs pos="50000">
                    <a:srgbClr val="BDBDBA"/>
                  </a:gs>
                  <a:gs pos="100000">
                    <a:schemeClr val="accent1">
                      <a:lumOff val="1517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1843"/>
                </a:pPr>
              </a:p>
            </p:txBody>
          </p:sp>
          <p:sp>
            <p:nvSpPr>
              <p:cNvPr id="212" name="Grayscale"/>
              <p:cNvSpPr txBox="1"/>
              <p:nvPr/>
            </p:nvSpPr>
            <p:spPr>
              <a:xfrm>
                <a:off x="71414" y="250897"/>
                <a:ext cx="1028050" cy="6690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914400">
                  <a:defRPr sz="1843"/>
                </a:lvl1pPr>
              </a:lstStyle>
              <a:p>
                <a:pPr/>
                <a:r>
                  <a:t>Grayscale</a:t>
                </a:r>
              </a:p>
            </p:txBody>
          </p:sp>
        </p:grpSp>
        <p:sp>
          <p:nvSpPr>
            <p:cNvPr id="214" name="Arrow"/>
            <p:cNvSpPr/>
            <p:nvPr/>
          </p:nvSpPr>
          <p:spPr>
            <a:xfrm>
              <a:off x="2985739" y="497844"/>
              <a:ext cx="257594" cy="257595"/>
            </a:xfrm>
            <a:prstGeom prst="rightArrow">
              <a:avLst>
                <a:gd name="adj1" fmla="val 64000"/>
                <a:gd name="adj2" fmla="val 50000"/>
              </a:avLst>
            </a:prstGeom>
            <a:gradFill flip="none" rotWithShape="1">
              <a:gsLst>
                <a:gs pos="0">
                  <a:srgbClr val="C4C4C2"/>
                </a:gs>
                <a:gs pos="50000">
                  <a:srgbClr val="C4C4C2"/>
                </a:gs>
                <a:gs pos="100000">
                  <a:srgbClr val="C4C4C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217" name="Group"/>
            <p:cNvGrpSpPr/>
            <p:nvPr/>
          </p:nvGrpSpPr>
          <p:grpSpPr>
            <a:xfrm>
              <a:off x="3372129" y="0"/>
              <a:ext cx="1170879" cy="1253284"/>
              <a:chOff x="0" y="0"/>
              <a:chExt cx="1170878" cy="1253283"/>
            </a:xfrm>
          </p:grpSpPr>
          <p:sp>
            <p:nvSpPr>
              <p:cNvPr id="215" name="Rounded Rectangle"/>
              <p:cNvSpPr/>
              <p:nvPr/>
            </p:nvSpPr>
            <p:spPr>
              <a:xfrm>
                <a:off x="0" y="41202"/>
                <a:ext cx="1170879" cy="1170879"/>
              </a:xfrm>
              <a:prstGeom prst="roundRect">
                <a:avLst>
                  <a:gd name="adj" fmla="val 7500"/>
                </a:avLst>
              </a:prstGeom>
              <a:gradFill flip="none" rotWithShape="1">
                <a:gsLst>
                  <a:gs pos="0">
                    <a:schemeClr val="accent1">
                      <a:lumOff val="26514"/>
                    </a:schemeClr>
                  </a:gs>
                  <a:gs pos="50000">
                    <a:srgbClr val="BDBDBA"/>
                  </a:gs>
                  <a:gs pos="100000">
                    <a:schemeClr val="accent1">
                      <a:lumOff val="1517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1843"/>
                </a:pPr>
              </a:p>
            </p:txBody>
          </p:sp>
          <p:sp>
            <p:nvSpPr>
              <p:cNvPr id="216" name="Canny Edge Detection"/>
              <p:cNvSpPr txBox="1"/>
              <p:nvPr/>
            </p:nvSpPr>
            <p:spPr>
              <a:xfrm>
                <a:off x="71414" y="-1"/>
                <a:ext cx="1028050" cy="12532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914400">
                  <a:defRPr sz="1843"/>
                </a:lvl1pPr>
              </a:lstStyle>
              <a:p>
                <a:pPr/>
                <a:r>
                  <a:t>Canny Edge Detection</a:t>
                </a:r>
              </a:p>
            </p:txBody>
          </p:sp>
        </p:grpSp>
        <p:sp>
          <p:nvSpPr>
            <p:cNvPr id="218" name="Arrow"/>
            <p:cNvSpPr/>
            <p:nvPr/>
          </p:nvSpPr>
          <p:spPr>
            <a:xfrm>
              <a:off x="4671803" y="497844"/>
              <a:ext cx="257594" cy="257595"/>
            </a:xfrm>
            <a:prstGeom prst="rightArrow">
              <a:avLst>
                <a:gd name="adj1" fmla="val 64000"/>
                <a:gd name="adj2" fmla="val 50000"/>
              </a:avLst>
            </a:prstGeom>
            <a:gradFill flip="none" rotWithShape="1">
              <a:gsLst>
                <a:gs pos="0">
                  <a:srgbClr val="C4C4C2"/>
                </a:gs>
                <a:gs pos="50000">
                  <a:srgbClr val="C4C4C2"/>
                </a:gs>
                <a:gs pos="100000">
                  <a:srgbClr val="C4C4C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221" name="Group"/>
            <p:cNvGrpSpPr/>
            <p:nvPr/>
          </p:nvGrpSpPr>
          <p:grpSpPr>
            <a:xfrm>
              <a:off x="5058193" y="41202"/>
              <a:ext cx="1170879" cy="1170879"/>
              <a:chOff x="0" y="0"/>
              <a:chExt cx="1170878" cy="1170878"/>
            </a:xfrm>
          </p:grpSpPr>
          <p:sp>
            <p:nvSpPr>
              <p:cNvPr id="219" name="Rounded Rectangle"/>
              <p:cNvSpPr/>
              <p:nvPr/>
            </p:nvSpPr>
            <p:spPr>
              <a:xfrm>
                <a:off x="0" y="0"/>
                <a:ext cx="1170879" cy="1170879"/>
              </a:xfrm>
              <a:prstGeom prst="roundRect">
                <a:avLst>
                  <a:gd name="adj" fmla="val 7500"/>
                </a:avLst>
              </a:prstGeom>
              <a:gradFill flip="none" rotWithShape="1">
                <a:gsLst>
                  <a:gs pos="0">
                    <a:schemeClr val="accent1">
                      <a:lumOff val="26514"/>
                    </a:schemeClr>
                  </a:gs>
                  <a:gs pos="50000">
                    <a:srgbClr val="BDBDBA"/>
                  </a:gs>
                  <a:gs pos="100000">
                    <a:schemeClr val="accent1">
                      <a:lumOff val="1517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1843"/>
                </a:pPr>
              </a:p>
            </p:txBody>
          </p:sp>
          <p:sp>
            <p:nvSpPr>
              <p:cNvPr id="220" name="Find Contours"/>
              <p:cNvSpPr txBox="1"/>
              <p:nvPr/>
            </p:nvSpPr>
            <p:spPr>
              <a:xfrm>
                <a:off x="71414" y="104847"/>
                <a:ext cx="1028050" cy="9611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914400">
                  <a:defRPr sz="1843"/>
                </a:lvl1pPr>
              </a:lstStyle>
              <a:p>
                <a:pPr/>
                <a:r>
                  <a:t>Find Contours</a:t>
                </a:r>
              </a:p>
            </p:txBody>
          </p:sp>
        </p:grpSp>
        <p:sp>
          <p:nvSpPr>
            <p:cNvPr id="222" name="Arrow"/>
            <p:cNvSpPr/>
            <p:nvPr/>
          </p:nvSpPr>
          <p:spPr>
            <a:xfrm>
              <a:off x="6357868" y="497844"/>
              <a:ext cx="257594" cy="257595"/>
            </a:xfrm>
            <a:prstGeom prst="rightArrow">
              <a:avLst>
                <a:gd name="adj1" fmla="val 64000"/>
                <a:gd name="adj2" fmla="val 50000"/>
              </a:avLst>
            </a:prstGeom>
            <a:gradFill flip="none" rotWithShape="1">
              <a:gsLst>
                <a:gs pos="0">
                  <a:srgbClr val="C4C4C2"/>
                </a:gs>
                <a:gs pos="50000">
                  <a:srgbClr val="C4C4C2"/>
                </a:gs>
                <a:gs pos="100000">
                  <a:srgbClr val="C4C4C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225" name="Group"/>
            <p:cNvGrpSpPr/>
            <p:nvPr/>
          </p:nvGrpSpPr>
          <p:grpSpPr>
            <a:xfrm>
              <a:off x="6744258" y="41202"/>
              <a:ext cx="1170879" cy="1170879"/>
              <a:chOff x="0" y="0"/>
              <a:chExt cx="1170878" cy="1170878"/>
            </a:xfrm>
          </p:grpSpPr>
          <p:sp>
            <p:nvSpPr>
              <p:cNvPr id="223" name="Rounded Rectangle"/>
              <p:cNvSpPr/>
              <p:nvPr/>
            </p:nvSpPr>
            <p:spPr>
              <a:xfrm>
                <a:off x="0" y="0"/>
                <a:ext cx="1170879" cy="1170879"/>
              </a:xfrm>
              <a:prstGeom prst="roundRect">
                <a:avLst>
                  <a:gd name="adj" fmla="val 7500"/>
                </a:avLst>
              </a:prstGeom>
              <a:gradFill flip="none" rotWithShape="1">
                <a:gsLst>
                  <a:gs pos="0">
                    <a:schemeClr val="accent1">
                      <a:lumOff val="26514"/>
                    </a:schemeClr>
                  </a:gs>
                  <a:gs pos="50000">
                    <a:srgbClr val="BDBDBA"/>
                  </a:gs>
                  <a:gs pos="100000">
                    <a:schemeClr val="accent1">
                      <a:lumOff val="1517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1843"/>
                </a:pPr>
              </a:p>
            </p:txBody>
          </p:sp>
          <p:sp>
            <p:nvSpPr>
              <p:cNvPr id="224" name="Find Squares"/>
              <p:cNvSpPr txBox="1"/>
              <p:nvPr/>
            </p:nvSpPr>
            <p:spPr>
              <a:xfrm>
                <a:off x="71414" y="250897"/>
                <a:ext cx="1028050" cy="6690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914400">
                  <a:defRPr sz="1843"/>
                </a:lvl1pPr>
              </a:lstStyle>
              <a:p>
                <a:pPr/>
                <a:r>
                  <a:t>Find Squares</a:t>
                </a:r>
              </a:p>
            </p:txBody>
          </p:sp>
        </p:grpSp>
        <p:sp>
          <p:nvSpPr>
            <p:cNvPr id="226" name="Arrow"/>
            <p:cNvSpPr/>
            <p:nvPr/>
          </p:nvSpPr>
          <p:spPr>
            <a:xfrm>
              <a:off x="8043932" y="497844"/>
              <a:ext cx="257594" cy="257595"/>
            </a:xfrm>
            <a:prstGeom prst="rightArrow">
              <a:avLst>
                <a:gd name="adj1" fmla="val 64000"/>
                <a:gd name="adj2" fmla="val 50000"/>
              </a:avLst>
            </a:prstGeom>
            <a:gradFill flip="none" rotWithShape="1">
              <a:gsLst>
                <a:gs pos="0">
                  <a:srgbClr val="C4C4C2"/>
                </a:gs>
                <a:gs pos="50000">
                  <a:srgbClr val="C4C4C2"/>
                </a:gs>
                <a:gs pos="100000">
                  <a:srgbClr val="C4C4C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229" name="Group"/>
            <p:cNvGrpSpPr/>
            <p:nvPr/>
          </p:nvGrpSpPr>
          <p:grpSpPr>
            <a:xfrm>
              <a:off x="8430322" y="41202"/>
              <a:ext cx="1170879" cy="1170879"/>
              <a:chOff x="0" y="0"/>
              <a:chExt cx="1170878" cy="1170878"/>
            </a:xfrm>
          </p:grpSpPr>
          <p:sp>
            <p:nvSpPr>
              <p:cNvPr id="227" name="Rounded Rectangle"/>
              <p:cNvSpPr/>
              <p:nvPr/>
            </p:nvSpPr>
            <p:spPr>
              <a:xfrm>
                <a:off x="0" y="0"/>
                <a:ext cx="1170879" cy="1170879"/>
              </a:xfrm>
              <a:prstGeom prst="roundRect">
                <a:avLst>
                  <a:gd name="adj" fmla="val 7500"/>
                </a:avLst>
              </a:prstGeom>
              <a:gradFill flip="none" rotWithShape="1">
                <a:gsLst>
                  <a:gs pos="0">
                    <a:schemeClr val="accent1">
                      <a:lumOff val="26514"/>
                    </a:schemeClr>
                  </a:gs>
                  <a:gs pos="50000">
                    <a:srgbClr val="BDBDBA"/>
                  </a:gs>
                  <a:gs pos="100000">
                    <a:schemeClr val="accent1">
                      <a:lumOff val="15170"/>
                    </a:scheme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400">
                  <a:defRPr sz="1843"/>
                </a:pPr>
              </a:p>
            </p:txBody>
          </p:sp>
          <p:sp>
            <p:nvSpPr>
              <p:cNvPr id="228" name="Identify Marker"/>
              <p:cNvSpPr txBox="1"/>
              <p:nvPr/>
            </p:nvSpPr>
            <p:spPr>
              <a:xfrm>
                <a:off x="71414" y="250897"/>
                <a:ext cx="1028050" cy="6690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914400">
                  <a:defRPr sz="1843"/>
                </a:lvl1pPr>
              </a:lstStyle>
              <a:p>
                <a:pPr/>
                <a:r>
                  <a:t>Identify Marker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Marker Detection Process</a:t>
            </a:r>
          </a:p>
        </p:txBody>
      </p:sp>
      <p:sp>
        <p:nvSpPr>
          <p:cNvPr id="23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Original Image</a:t>
            </a:r>
          </a:p>
        </p:txBody>
      </p:sp>
      <p:pic>
        <p:nvPicPr>
          <p:cNvPr id="23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4105" y="2813314"/>
            <a:ext cx="4676191" cy="3523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Marker Detection Process</a:t>
            </a:r>
          </a:p>
        </p:txBody>
      </p:sp>
      <p:sp>
        <p:nvSpPr>
          <p:cNvPr id="23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Grayscale</a:t>
            </a:r>
          </a:p>
        </p:txBody>
      </p:sp>
      <p:pic>
        <p:nvPicPr>
          <p:cNvPr id="23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8866" y="2616777"/>
            <a:ext cx="4666668" cy="3504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Marker Detection Process</a:t>
            </a:r>
          </a:p>
        </p:txBody>
      </p:sp>
      <p:sp>
        <p:nvSpPr>
          <p:cNvPr id="24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Canny Edge Detection</a:t>
            </a:r>
          </a:p>
        </p:txBody>
      </p:sp>
      <p:pic>
        <p:nvPicPr>
          <p:cNvPr id="24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4580" y="2912990"/>
            <a:ext cx="4695239" cy="3504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Marker Detection Process</a:t>
            </a:r>
          </a:p>
        </p:txBody>
      </p:sp>
      <p:sp>
        <p:nvSpPr>
          <p:cNvPr id="24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Dilation</a:t>
            </a:r>
          </a:p>
        </p:txBody>
      </p:sp>
      <p:pic>
        <p:nvPicPr>
          <p:cNvPr id="24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8389" y="2955382"/>
            <a:ext cx="4647620" cy="3504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Marker Detection Process</a:t>
            </a:r>
          </a:p>
        </p:txBody>
      </p:sp>
      <p:sp>
        <p:nvSpPr>
          <p:cNvPr id="24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all contours in a given image</a:t>
            </a:r>
          </a:p>
          <a:p>
            <a:pPr marL="0" indent="0">
              <a:buSzTx/>
              <a:buNone/>
            </a:pPr>
            <a:r>
              <a:t>	Find all contours in the given image</a:t>
            </a:r>
          </a:p>
          <a:p>
            <a:pPr/>
            <a:r>
              <a:t>Approximate</a:t>
            </a:r>
          </a:p>
          <a:p>
            <a:pPr lvl="1" marL="0" indent="0">
              <a:spcBef>
                <a:spcPts val="500"/>
              </a:spcBef>
              <a:buSzTx/>
              <a:buNone/>
              <a:defRPr i="1"/>
            </a:pPr>
            <a:r>
              <a:t>	</a:t>
            </a:r>
            <a:r>
              <a:rPr i="0"/>
              <a:t>approximate bad shapes to the closest matching shape</a:t>
            </a:r>
          </a:p>
          <a:p>
            <a:pPr/>
            <a:r>
              <a:t>Find Squares</a:t>
            </a:r>
          </a:p>
          <a:p>
            <a:pPr marL="0" indent="0">
              <a:buSzTx/>
              <a:buNone/>
            </a:pPr>
            <a:r>
              <a:t>	apply conditions to find shapes with 4 edges and angle in specific range</a:t>
            </a:r>
          </a:p>
          <a:p>
            <a:pPr/>
            <a:r>
              <a:t>Square filtering</a:t>
            </a:r>
          </a:p>
          <a:p>
            <a:pPr marL="0" indent="0">
              <a:buSzTx/>
              <a:buNone/>
            </a:pPr>
            <a:r>
              <a:t>	filter squares to our specific condition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Marker Detection Process</a:t>
            </a:r>
          </a:p>
        </p:txBody>
      </p:sp>
      <p:sp>
        <p:nvSpPr>
          <p:cNvPr id="252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center of image using moments</a:t>
            </a:r>
          </a:p>
          <a:p>
            <a:pPr/>
            <a:r>
              <a:t>Draw center of image and square to display window</a:t>
            </a:r>
          </a:p>
        </p:txBody>
      </p:sp>
      <p:pic>
        <p:nvPicPr>
          <p:cNvPr id="25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3725" y="3041779"/>
            <a:ext cx="4666668" cy="3504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8"/>
          <p:cNvSpPr/>
          <p:nvPr/>
        </p:nvSpPr>
        <p:spPr>
          <a:xfrm>
            <a:off x="9608023" y="1386904"/>
            <a:ext cx="2390794" cy="21031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16" name="Content Placeholder 3"/>
          <p:cNvGrpSpPr/>
          <p:nvPr/>
        </p:nvGrpSpPr>
        <p:grpSpPr>
          <a:xfrm>
            <a:off x="2392223" y="4581386"/>
            <a:ext cx="2971812" cy="1861183"/>
            <a:chOff x="0" y="0"/>
            <a:chExt cx="2971811" cy="1861181"/>
          </a:xfrm>
        </p:grpSpPr>
        <p:grpSp>
          <p:nvGrpSpPr>
            <p:cNvPr id="112" name="Group"/>
            <p:cNvGrpSpPr/>
            <p:nvPr/>
          </p:nvGrpSpPr>
          <p:grpSpPr>
            <a:xfrm>
              <a:off x="297187" y="0"/>
              <a:ext cx="2377439" cy="895919"/>
              <a:chOff x="0" y="0"/>
              <a:chExt cx="2377438" cy="895918"/>
            </a:xfrm>
          </p:grpSpPr>
          <p:sp>
            <p:nvSpPr>
              <p:cNvPr id="110" name="Rectangle"/>
              <p:cNvSpPr/>
              <p:nvPr/>
            </p:nvSpPr>
            <p:spPr>
              <a:xfrm>
                <a:off x="0" y="64293"/>
                <a:ext cx="2377439" cy="767334"/>
              </a:xfrm>
              <a:prstGeom prst="rect">
                <a:avLst/>
              </a:prstGeom>
              <a:solidFill>
                <a:srgbClr val="D97E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155700">
                  <a:lnSpc>
                    <a:spcPct val="90000"/>
                  </a:lnSpc>
                  <a:spcBef>
                    <a:spcPts val="800"/>
                  </a:spcBef>
                  <a:defRPr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1" name="Mobile Robotics"/>
              <p:cNvSpPr txBox="1"/>
              <p:nvPr/>
            </p:nvSpPr>
            <p:spPr>
              <a:xfrm>
                <a:off x="0" y="0"/>
                <a:ext cx="2377439" cy="8959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6039" tIns="66039" rIns="66039" bIns="66039" numCol="1" anchor="ctr">
                <a:spAutoFit/>
              </a:bodyPr>
              <a:lstStyle>
                <a:lvl1pPr marL="384047" indent="-384047" algn="ctr" defTabSz="1155700">
                  <a:lnSpc>
                    <a:spcPct val="90000"/>
                  </a:lnSpc>
                  <a:spcBef>
                    <a:spcPts val="1000"/>
                  </a:spcBef>
                  <a:buSzPct val="100000"/>
                  <a:buFont typeface="Helvetica Neue"/>
                  <a:buChar char="■"/>
                  <a:defRPr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Mobile Robotics</a:t>
                </a:r>
              </a:p>
            </p:txBody>
          </p:sp>
        </p:grpSp>
        <p:grpSp>
          <p:nvGrpSpPr>
            <p:cNvPr id="115" name="Group"/>
            <p:cNvGrpSpPr/>
            <p:nvPr/>
          </p:nvGrpSpPr>
          <p:grpSpPr>
            <a:xfrm>
              <a:off x="0" y="965263"/>
              <a:ext cx="2971812" cy="895919"/>
              <a:chOff x="0" y="0"/>
              <a:chExt cx="2971811" cy="895918"/>
            </a:xfrm>
          </p:grpSpPr>
          <p:sp>
            <p:nvSpPr>
              <p:cNvPr id="113" name="Rectangle"/>
              <p:cNvSpPr/>
              <p:nvPr/>
            </p:nvSpPr>
            <p:spPr>
              <a:xfrm>
                <a:off x="0" y="64293"/>
                <a:ext cx="2971812" cy="767334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155700">
                  <a:lnSpc>
                    <a:spcPct val="90000"/>
                  </a:lnSpc>
                  <a:spcBef>
                    <a:spcPts val="800"/>
                  </a:spcBef>
                  <a:defRPr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4" name="Embedded Systems"/>
              <p:cNvSpPr txBox="1"/>
              <p:nvPr/>
            </p:nvSpPr>
            <p:spPr>
              <a:xfrm>
                <a:off x="0" y="0"/>
                <a:ext cx="2971812" cy="8959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6039" tIns="66039" rIns="66039" bIns="66039" numCol="1" anchor="ctr">
                <a:spAutoFit/>
              </a:bodyPr>
              <a:lstStyle>
                <a:lvl1pPr marL="384047" indent="-384047" algn="ctr" defTabSz="1155700">
                  <a:lnSpc>
                    <a:spcPct val="90000"/>
                  </a:lnSpc>
                  <a:spcBef>
                    <a:spcPts val="1000"/>
                  </a:spcBef>
                  <a:buSzPct val="100000"/>
                  <a:buFont typeface="Helvetica Neue"/>
                  <a:buChar char="■"/>
                  <a:defRPr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Embedded Systems</a:t>
                </a:r>
              </a:p>
            </p:txBody>
          </p:sp>
        </p:grpSp>
      </p:grpSp>
      <p:grpSp>
        <p:nvGrpSpPr>
          <p:cNvPr id="135" name="Diagram 4"/>
          <p:cNvGrpSpPr/>
          <p:nvPr/>
        </p:nvGrpSpPr>
        <p:grpSpPr>
          <a:xfrm>
            <a:off x="6536900" y="1574057"/>
            <a:ext cx="3150001" cy="5004211"/>
            <a:chOff x="0" y="0"/>
            <a:chExt cx="3149999" cy="5004209"/>
          </a:xfrm>
        </p:grpSpPr>
        <p:grpSp>
          <p:nvGrpSpPr>
            <p:cNvPr id="119" name="Group"/>
            <p:cNvGrpSpPr/>
            <p:nvPr/>
          </p:nvGrpSpPr>
          <p:grpSpPr>
            <a:xfrm>
              <a:off x="202500" y="0"/>
              <a:ext cx="2745002" cy="953699"/>
              <a:chOff x="0" y="0"/>
              <a:chExt cx="2745000" cy="953698"/>
            </a:xfrm>
          </p:grpSpPr>
          <p:sp>
            <p:nvSpPr>
              <p:cNvPr id="117" name="Rectangle"/>
              <p:cNvSpPr/>
              <p:nvPr/>
            </p:nvSpPr>
            <p:spPr>
              <a:xfrm>
                <a:off x="0" y="91086"/>
                <a:ext cx="2745001" cy="771527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44600">
                  <a:lnSpc>
                    <a:spcPct val="90000"/>
                  </a:lnSpc>
                  <a:spcBef>
                    <a:spcPts val="7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8" name="Final Year Project"/>
              <p:cNvSpPr txBox="1"/>
              <p:nvPr/>
            </p:nvSpPr>
            <p:spPr>
              <a:xfrm>
                <a:off x="0" y="0"/>
                <a:ext cx="2745001" cy="9536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119" tIns="71119" rIns="71119" bIns="71119" numCol="1" anchor="ctr">
                <a:spAutoFit/>
              </a:bodyPr>
              <a:lstStyle>
                <a:lvl1pPr algn="ctr" defTabSz="12446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Final Year Project</a:t>
                </a:r>
              </a:p>
            </p:txBody>
          </p:sp>
        </p:grpSp>
        <p:grpSp>
          <p:nvGrpSpPr>
            <p:cNvPr id="122" name="Group"/>
            <p:cNvGrpSpPr/>
            <p:nvPr/>
          </p:nvGrpSpPr>
          <p:grpSpPr>
            <a:xfrm>
              <a:off x="270000" y="810102"/>
              <a:ext cx="2610001" cy="953699"/>
              <a:chOff x="0" y="0"/>
              <a:chExt cx="2609999" cy="953698"/>
            </a:xfrm>
          </p:grpSpPr>
          <p:sp>
            <p:nvSpPr>
              <p:cNvPr id="120" name="Rectangle"/>
              <p:cNvSpPr/>
              <p:nvPr/>
            </p:nvSpPr>
            <p:spPr>
              <a:xfrm>
                <a:off x="0" y="91086"/>
                <a:ext cx="2610000" cy="771527"/>
              </a:xfrm>
              <a:prstGeom prst="rect">
                <a:avLst/>
              </a:prstGeom>
              <a:solidFill>
                <a:srgbClr val="7883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44600">
                  <a:lnSpc>
                    <a:spcPct val="90000"/>
                  </a:lnSpc>
                  <a:spcBef>
                    <a:spcPts val="7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1" name="Microeconomics"/>
              <p:cNvSpPr txBox="1"/>
              <p:nvPr/>
            </p:nvSpPr>
            <p:spPr>
              <a:xfrm>
                <a:off x="0" y="0"/>
                <a:ext cx="2610000" cy="9536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119" tIns="71119" rIns="71119" bIns="71119" numCol="1" anchor="ctr">
                <a:spAutoFit/>
              </a:bodyPr>
              <a:lstStyle>
                <a:lvl1pPr algn="ctr" defTabSz="12446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Microeconomics</a:t>
                </a:r>
              </a:p>
            </p:txBody>
          </p:sp>
        </p:grpSp>
        <p:grpSp>
          <p:nvGrpSpPr>
            <p:cNvPr id="125" name="Group"/>
            <p:cNvGrpSpPr/>
            <p:nvPr/>
          </p:nvGrpSpPr>
          <p:grpSpPr>
            <a:xfrm>
              <a:off x="225000" y="1620204"/>
              <a:ext cx="2700002" cy="953699"/>
              <a:chOff x="0" y="0"/>
              <a:chExt cx="2700000" cy="953698"/>
            </a:xfrm>
          </p:grpSpPr>
          <p:sp>
            <p:nvSpPr>
              <p:cNvPr id="123" name="Rectangle"/>
              <p:cNvSpPr/>
              <p:nvPr/>
            </p:nvSpPr>
            <p:spPr>
              <a:xfrm>
                <a:off x="0" y="91086"/>
                <a:ext cx="2700001" cy="771527"/>
              </a:xfrm>
              <a:prstGeom prst="rect">
                <a:avLst/>
              </a:prstGeom>
              <a:solidFill>
                <a:srgbClr val="977A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44600">
                  <a:lnSpc>
                    <a:spcPct val="90000"/>
                  </a:lnSpc>
                  <a:spcBef>
                    <a:spcPts val="7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4" name="Network Security"/>
              <p:cNvSpPr txBox="1"/>
              <p:nvPr/>
            </p:nvSpPr>
            <p:spPr>
              <a:xfrm>
                <a:off x="0" y="0"/>
                <a:ext cx="2700000" cy="9536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119" tIns="71119" rIns="71119" bIns="71119" numCol="1" anchor="ctr">
                <a:spAutoFit/>
              </a:bodyPr>
              <a:lstStyle>
                <a:lvl1pPr algn="ctr" defTabSz="12446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Network Security</a:t>
                </a:r>
              </a:p>
            </p:txBody>
          </p:sp>
        </p:grpSp>
        <p:grpSp>
          <p:nvGrpSpPr>
            <p:cNvPr id="128" name="Group"/>
            <p:cNvGrpSpPr/>
            <p:nvPr/>
          </p:nvGrpSpPr>
          <p:grpSpPr>
            <a:xfrm>
              <a:off x="607501" y="2430307"/>
              <a:ext cx="1935000" cy="953699"/>
              <a:chOff x="0" y="0"/>
              <a:chExt cx="1934999" cy="953698"/>
            </a:xfrm>
          </p:grpSpPr>
          <p:sp>
            <p:nvSpPr>
              <p:cNvPr id="126" name="Rectangle"/>
              <p:cNvSpPr/>
              <p:nvPr/>
            </p:nvSpPr>
            <p:spPr>
              <a:xfrm>
                <a:off x="0" y="91086"/>
                <a:ext cx="1934999" cy="771527"/>
              </a:xfrm>
              <a:prstGeom prst="rect">
                <a:avLst/>
              </a:prstGeom>
              <a:solidFill>
                <a:srgbClr val="C67C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44600">
                  <a:lnSpc>
                    <a:spcPct val="90000"/>
                  </a:lnSpc>
                  <a:spcBef>
                    <a:spcPts val="7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7" name="Audio Video"/>
              <p:cNvSpPr txBox="1"/>
              <p:nvPr/>
            </p:nvSpPr>
            <p:spPr>
              <a:xfrm>
                <a:off x="0" y="0"/>
                <a:ext cx="1935000" cy="9536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119" tIns="71119" rIns="71119" bIns="71119" numCol="1" anchor="ctr">
                <a:spAutoFit/>
              </a:bodyPr>
              <a:lstStyle>
                <a:lvl1pPr algn="ctr" defTabSz="12446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Audio Video</a:t>
                </a:r>
              </a:p>
            </p:txBody>
          </p:sp>
        </p:grpSp>
        <p:grpSp>
          <p:nvGrpSpPr>
            <p:cNvPr id="131" name="Group"/>
            <p:cNvGrpSpPr/>
            <p:nvPr/>
          </p:nvGrpSpPr>
          <p:grpSpPr>
            <a:xfrm>
              <a:off x="296565" y="3240409"/>
              <a:ext cx="2556869" cy="953699"/>
              <a:chOff x="0" y="0"/>
              <a:chExt cx="2556867" cy="953698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0" y="91086"/>
                <a:ext cx="2556868" cy="771527"/>
              </a:xfrm>
              <a:prstGeom prst="rect">
                <a:avLst/>
              </a:prstGeom>
              <a:solidFill>
                <a:srgbClr val="DB7FB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44600">
                  <a:lnSpc>
                    <a:spcPct val="90000"/>
                  </a:lnSpc>
                  <a:spcBef>
                    <a:spcPts val="7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0" name="Mobile Robotics"/>
              <p:cNvSpPr txBox="1"/>
              <p:nvPr/>
            </p:nvSpPr>
            <p:spPr>
              <a:xfrm>
                <a:off x="0" y="0"/>
                <a:ext cx="2556868" cy="9536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119" tIns="71119" rIns="71119" bIns="71119" numCol="1" anchor="ctr">
                <a:spAutoFit/>
              </a:bodyPr>
              <a:lstStyle>
                <a:lvl1pPr algn="ctr" defTabSz="12446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Mobile Robotics</a:t>
                </a:r>
              </a:p>
            </p:txBody>
          </p:sp>
        </p:grpSp>
        <p:grpSp>
          <p:nvGrpSpPr>
            <p:cNvPr id="134" name="Group"/>
            <p:cNvGrpSpPr/>
            <p:nvPr/>
          </p:nvGrpSpPr>
          <p:grpSpPr>
            <a:xfrm>
              <a:off x="0" y="4050510"/>
              <a:ext cx="3150000" cy="953700"/>
              <a:chOff x="0" y="0"/>
              <a:chExt cx="3149999" cy="953698"/>
            </a:xfrm>
          </p:grpSpPr>
          <p:sp>
            <p:nvSpPr>
              <p:cNvPr id="132" name="Rectangle"/>
              <p:cNvSpPr/>
              <p:nvPr/>
            </p:nvSpPr>
            <p:spPr>
              <a:xfrm>
                <a:off x="0" y="91086"/>
                <a:ext cx="3150000" cy="771527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44600">
                  <a:lnSpc>
                    <a:spcPct val="90000"/>
                  </a:lnSpc>
                  <a:spcBef>
                    <a:spcPts val="7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3" name="Embedded Systems"/>
              <p:cNvSpPr txBox="1"/>
              <p:nvPr/>
            </p:nvSpPr>
            <p:spPr>
              <a:xfrm>
                <a:off x="0" y="0"/>
                <a:ext cx="3150000" cy="9536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119" tIns="71119" rIns="71119" bIns="71119" numCol="1" anchor="ctr">
                <a:spAutoFit/>
              </a:bodyPr>
              <a:lstStyle>
                <a:lvl1pPr algn="ctr" defTabSz="12446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Embedded Systems</a:t>
                </a:r>
              </a:p>
            </p:txBody>
          </p:sp>
        </p:grpSp>
      </p:grpSp>
      <p:pic>
        <p:nvPicPr>
          <p:cNvPr id="13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550" y="1151405"/>
            <a:ext cx="1931345" cy="384559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extBox 5"/>
          <p:cNvSpPr txBox="1"/>
          <p:nvPr/>
        </p:nvSpPr>
        <p:spPr>
          <a:xfrm>
            <a:off x="1511028" y="309685"/>
            <a:ext cx="2687706" cy="1045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Postgraduate Students</a:t>
            </a:r>
          </a:p>
        </p:txBody>
      </p:sp>
      <p:sp>
        <p:nvSpPr>
          <p:cNvPr id="138" name="TextBox 6"/>
          <p:cNvSpPr txBox="1"/>
          <p:nvPr/>
        </p:nvSpPr>
        <p:spPr>
          <a:xfrm>
            <a:off x="8474561" y="266146"/>
            <a:ext cx="2692319" cy="1045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Undergraduate Students</a:t>
            </a:r>
          </a:p>
        </p:txBody>
      </p:sp>
      <p:pic>
        <p:nvPicPr>
          <p:cNvPr id="139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31040" y="1343364"/>
            <a:ext cx="2467777" cy="2814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8" dur="500" fill="hold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9" grpId="3"/>
      <p:bldP build="whole" bldLvl="1" animBg="1" rev="0" advAuto="0" spid="116" grpId="1"/>
      <p:bldP build="whole" bldLvl="1" animBg="1" rev="0" advAuto="0" spid="109" grpId="4"/>
      <p:bldP build="whole" bldLvl="1" animBg="1" rev="0" advAuto="0" spid="135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Robustness</a:t>
            </a:r>
          </a:p>
        </p:txBody>
      </p:sp>
      <p:pic>
        <p:nvPicPr>
          <p:cNvPr id="256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0189" y="2171700"/>
            <a:ext cx="5884022" cy="45169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Robustness</a:t>
            </a:r>
          </a:p>
        </p:txBody>
      </p:sp>
      <p:pic>
        <p:nvPicPr>
          <p:cNvPr id="259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0189" y="2173092"/>
            <a:ext cx="5884022" cy="45141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Robustness</a:t>
            </a:r>
          </a:p>
        </p:txBody>
      </p:sp>
      <p:pic>
        <p:nvPicPr>
          <p:cNvPr id="262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0189" y="2196077"/>
            <a:ext cx="5884022" cy="4468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sp>
        <p:nvSpPr>
          <p:cNvPr id="265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Left Right</a:t>
            </a:r>
          </a:p>
        </p:txBody>
      </p:sp>
      <p:pic>
        <p:nvPicPr>
          <p:cNvPr id="268" name="droneLR2-2015-05-13_00.41.10" descr="droneLR2-2015-05-13_00.41.10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624070" y="2042910"/>
            <a:ext cx="7096260" cy="4331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44" fill="hold"/>
                                        <p:tgtEl>
                                          <p:spTgt spid="2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68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26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68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Up Down</a:t>
            </a:r>
          </a:p>
        </p:txBody>
      </p:sp>
      <p:pic>
        <p:nvPicPr>
          <p:cNvPr id="271" name="droneUD1-2015-05-13_00.59.51" descr="droneUD1-2015-05-13_00.59.51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656267" y="2081546"/>
            <a:ext cx="7080161" cy="4470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13" fill="hold"/>
                                        <p:tgtEl>
                                          <p:spTgt spid="2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71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27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71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 2</a:t>
            </a:r>
          </a:p>
        </p:txBody>
      </p:sp>
      <p:pic>
        <p:nvPicPr>
          <p:cNvPr id="274" name="20150514_090146" descr="20150514_090146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979272" y="2949262"/>
            <a:ext cx="6949447" cy="3908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droneFlight-2015-05-14_09.01.51" descr="droneFlight-2015-05-14_09.01.51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746974" y="0"/>
            <a:ext cx="5795495" cy="3284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45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6445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9173" fill="hold"/>
                                        <p:tgtEl>
                                          <p:spTgt spid="2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3" dur="1000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mediacall" nodeType="clickEffect" presetSubtype="0" presetID="3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7" dur="1000" fill="hold"/>
                                        <p:tgtEl>
                                          <p:spTgt spid="2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8" fill="hold" display="0">
                  <p:stCondLst>
                    <p:cond delay="indefinite"/>
                  </p:stCondLst>
                </p:cTn>
                <p:tgtEl>
                  <p:spTgt spid="274"/>
                </p:tgtEl>
              </p:cMediaNode>
            </p:video>
            <p:seq concurrent="1" prevAc="none" nextAc="seek">
              <p:cTn id="19" evtFilter="cancelBubble" nodeType="interactiveSeq" restart="whenNotActive" fill="hold">
                <p:stCondLst>
                  <p:cond delay="0" evt="onClick">
                    <p:tgtEl>
                      <p:spTgt spid="27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74"/>
                  </p:tgtEl>
                </p:cond>
              </p:nextCondLst>
            </p:seq>
            <p:video fullScrn="0">
              <p:cMediaNode mute="0" showWhenStopped="1" numSld="1" vol="80000">
                <p:cTn id="24" fill="hold" display="0">
                  <p:stCondLst>
                    <p:cond delay="indefinite"/>
                  </p:stCondLst>
                </p:cTn>
                <p:tgtEl>
                  <p:spTgt spid="275"/>
                </p:tgtEl>
              </p:cMediaNode>
            </p:video>
            <p:seq concurrent="1" prevAc="none" nextAc="seek">
              <p:cTn id="25" evtFilter="cancelBubble" nodeType="interactiveSeq" restart="whenNotActive" fill="hold">
                <p:stCondLst>
                  <p:cond delay="0" evt="onClick">
                    <p:tgtEl>
                      <p:spTgt spid="27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7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78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have we achieved?</a:t>
            </a:r>
          </a:p>
        </p:txBody>
      </p:sp>
      <p:sp>
        <p:nvSpPr>
          <p:cNvPr id="28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Definition of Drone:</a:t>
            </a:r>
          </a:p>
          <a:p>
            <a:pPr lvl="1">
              <a:spcBef>
                <a:spcPts val="500"/>
              </a:spcBef>
            </a:pPr>
            <a:r>
              <a:t>An unmanned aircraft or ship that can navigate autonomously, without human control or </a:t>
            </a:r>
            <a:r>
              <a:rPr b="1">
                <a:solidFill>
                  <a:srgbClr val="FF0000"/>
                </a:solidFill>
              </a:rPr>
              <a:t>beyond line of sight</a:t>
            </a:r>
            <a:r>
              <a:t>.</a:t>
            </a:r>
            <a:endParaRPr i="1"/>
          </a:p>
          <a:p>
            <a:pPr lvl="2" marL="384047" indent="-384047">
              <a:spcBef>
                <a:spcPts val="500"/>
              </a:spcBef>
              <a:defRPr sz="1800"/>
            </a:pPr>
            <a:r>
              <a:t>AR Drone is now truly a Drone.</a:t>
            </a:r>
          </a:p>
          <a:p>
            <a:pPr lvl="2" marL="384047" indent="-384047">
              <a:spcBef>
                <a:spcPts val="500"/>
              </a:spcBef>
              <a:defRPr sz="1800"/>
            </a:pPr>
            <a:r>
              <a:t>Can be used beyond line of sight.</a:t>
            </a:r>
          </a:p>
          <a:p>
            <a:pPr lvl="2" marL="384047" indent="-384047">
              <a:spcBef>
                <a:spcPts val="500"/>
              </a:spcBef>
              <a:defRPr sz="1800"/>
            </a:pPr>
            <a:r>
              <a:t>Truly autonomous.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Problem?</a:t>
            </a:r>
          </a:p>
        </p:txBody>
      </p:sp>
      <p:sp>
        <p:nvSpPr>
          <p:cNvPr id="284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Mathematical Analysis</a:t>
            </a:r>
          </a:p>
        </p:txBody>
      </p:sp>
      <p:sp>
        <p:nvSpPr>
          <p:cNvPr id="142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Postgraduates</a:t>
            </a:r>
            <a:r>
              <a:rPr b="0"/>
              <a:t>    have 3*2 =   </a:t>
            </a:r>
            <a:r>
              <a:t>6 credit hours</a:t>
            </a:r>
            <a:r>
              <a:rPr b="0"/>
              <a:t> worth of course work.</a:t>
            </a:r>
            <a:endParaRPr b="0"/>
          </a:p>
          <a:p>
            <a:pPr>
              <a:defRPr b="1"/>
            </a:pPr>
            <a:r>
              <a:t>Undergraduates</a:t>
            </a:r>
            <a:r>
              <a:rPr b="0"/>
              <a:t> have 3*6 = </a:t>
            </a:r>
            <a:r>
              <a:t>18 credit hours</a:t>
            </a:r>
            <a:r>
              <a:rPr b="0"/>
              <a:t> worth of course work.</a:t>
            </a:r>
            <a:endParaRPr b="0"/>
          </a:p>
          <a:p>
            <a:pPr/>
            <a:r>
              <a:t>Simple Mathematical analysis:</a:t>
            </a:r>
          </a:p>
          <a:p>
            <a:pPr lvl="3" marL="384047" indent="-384047">
              <a:spcBef>
                <a:spcPts val="500"/>
              </a:spcBef>
              <a:defRPr i="1" sz="1800"/>
            </a:pPr>
            <a:r>
              <a:t>Undergraduates have 18/6 = </a:t>
            </a:r>
            <a:r>
              <a:rPr b="1"/>
              <a:t>3 times the course load</a:t>
            </a:r>
            <a:r>
              <a:t>.</a:t>
            </a:r>
          </a:p>
          <a:p>
            <a:pPr lvl="4" marL="384047" indent="-384047">
              <a:spcBef>
                <a:spcPts val="500"/>
              </a:spcBef>
            </a:pPr>
            <a:r>
              <a:t>Conclusion:</a:t>
            </a:r>
            <a:endParaRPr sz="1600"/>
          </a:p>
          <a:p>
            <a:pPr lvl="5" marL="384047" indent="-384047">
              <a:spcBef>
                <a:spcPts val="500"/>
              </a:spcBef>
              <a:defRPr i="1" sz="1600"/>
            </a:pPr>
            <a:r>
              <a:t>For equal quality of work, </a:t>
            </a:r>
            <a:r>
              <a:rPr b="1"/>
              <a:t>Undergraduates should get 3 times the grade points </a:t>
            </a:r>
            <a:r>
              <a:t>compared to Postgraduates.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7056"/>
            </a:lvl1pPr>
          </a:lstStyle>
          <a:p>
            <a:pPr/>
            <a:r>
              <a:t>Cross-Compilation</a:t>
            </a:r>
          </a:p>
        </p:txBody>
      </p:sp>
      <p:sp>
        <p:nvSpPr>
          <p:cNvPr id="145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Porting OpenCV 2.4.10 to AR Drone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OpenCV in AR Drone</a:t>
            </a:r>
          </a:p>
        </p:txBody>
      </p:sp>
      <p:sp>
        <p:nvSpPr>
          <p:cNvPr id="14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Nightmare</a:t>
            </a:r>
            <a:r>
              <a:rPr b="0"/>
              <a:t> to port OpenCV to AR Drone.</a:t>
            </a:r>
            <a:endParaRPr b="0"/>
          </a:p>
          <a:p>
            <a:pPr/>
            <a:r>
              <a:t>Numerous Problems in</a:t>
            </a:r>
          </a:p>
          <a:p>
            <a:pPr lvl="1">
              <a:spcBef>
                <a:spcPts val="500"/>
              </a:spcBef>
              <a:defRPr i="1"/>
            </a:pPr>
            <a:r>
              <a:t>Setting up cross compilation environment</a:t>
            </a:r>
          </a:p>
          <a:p>
            <a:pPr lvl="1">
              <a:spcBef>
                <a:spcPts val="500"/>
              </a:spcBef>
              <a:defRPr i="1"/>
            </a:pPr>
            <a:r>
              <a:t>Linking shared libraries</a:t>
            </a:r>
          </a:p>
          <a:p>
            <a:pPr lvl="1">
              <a:spcBef>
                <a:spcPts val="500"/>
              </a:spcBef>
              <a:defRPr i="1"/>
            </a:pPr>
            <a:r>
              <a:t>FFmpeg support</a:t>
            </a:r>
          </a:p>
          <a:p>
            <a:pPr lvl="1">
              <a:spcBef>
                <a:spcPts val="500"/>
              </a:spcBef>
              <a:defRPr i="1"/>
            </a:pPr>
            <a:r>
              <a:t>etc. etc.</a:t>
            </a:r>
          </a:p>
          <a:p>
            <a:pPr lvl="1">
              <a:spcBef>
                <a:spcPts val="500"/>
              </a:spcBef>
              <a:defRPr i="1"/>
            </a:pPr>
          </a:p>
          <a:p>
            <a:pPr/>
            <a:r>
              <a:t>Every thing is documented and available on my Blog : blog.HassanNadeem.com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7056"/>
            </a:lvl1pPr>
          </a:lstStyle>
          <a:p>
            <a:pPr/>
            <a:r>
              <a:t>Capturing Video Stream</a:t>
            </a:r>
          </a:p>
        </p:txBody>
      </p:sp>
      <p:sp>
        <p:nvSpPr>
          <p:cNvPr id="151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Video Stream</a:t>
            </a:r>
          </a:p>
        </p:txBody>
      </p:sp>
      <p:sp>
        <p:nvSpPr>
          <p:cNvPr id="15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Front Camera is 720p (1280x720) , 30 FPS.</a:t>
            </a:r>
          </a:p>
          <a:p>
            <a:pPr/>
            <a:r>
              <a:t>AR Drone sends TCP stream of Video on PORT 5555 encoded in either MPEG or H264.</a:t>
            </a:r>
          </a:p>
          <a:p>
            <a:pPr/>
            <a:r>
              <a:t>We use FFMPEG libraries with x264 to decode the stream for OpenCV.</a:t>
            </a:r>
          </a:p>
          <a:p>
            <a:pPr/>
            <a:r>
              <a:t>Drone configured to stream 360p video at 15 FPS.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 Drone API</a:t>
            </a:r>
          </a:p>
        </p:txBody>
      </p:sp>
      <p:sp>
        <p:nvSpPr>
          <p:cNvPr id="157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 Commands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EFEDE3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492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492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492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492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